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309" r:id="rId4"/>
    <p:sldId id="280" r:id="rId5"/>
    <p:sldId id="292" r:id="rId6"/>
    <p:sldId id="294" r:id="rId7"/>
    <p:sldId id="310" r:id="rId8"/>
    <p:sldId id="295" r:id="rId9"/>
    <p:sldId id="297" r:id="rId10"/>
    <p:sldId id="298" r:id="rId11"/>
    <p:sldId id="299" r:id="rId12"/>
    <p:sldId id="300" r:id="rId13"/>
    <p:sldId id="304" r:id="rId14"/>
    <p:sldId id="306" r:id="rId15"/>
    <p:sldId id="305" r:id="rId16"/>
    <p:sldId id="311" r:id="rId17"/>
    <p:sldId id="303" r:id="rId18"/>
    <p:sldId id="290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" initials="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0"/>
    <p:restoredTop sz="94643"/>
  </p:normalViewPr>
  <p:slideViewPr>
    <p:cSldViewPr snapToGrid="0" snapToObjects="1">
      <p:cViewPr varScale="1">
        <p:scale>
          <a:sx n="140" d="100"/>
          <a:sy n="140" d="100"/>
        </p:scale>
        <p:origin x="8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2-27T06:13:13.793" idx="1">
    <p:pos x="6000" y="0"/>
    <p:text>TITLE!
-COBLab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2544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0503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8534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6326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6587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91284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2299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10356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1328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8321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503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5521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8937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0349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0570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5374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83d8587c9cceb6-canaryauto1.adb.us-ashburn-1.oraclecloudapps.com/ords/r/corey/canaryauto/home?session=15901122164518" TargetMode="External"/><Relationship Id="rId5" Type="http://schemas.openxmlformats.org/officeDocument/2006/relationships/hyperlink" Target="https://go.fiu.edu/canaryautopartdesign" TargetMode="Externa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t="4870" r="-129" b="10194"/>
          <a:stretch/>
        </p:blipFill>
        <p:spPr>
          <a:xfrm>
            <a:off x="-1" y="-59378"/>
            <a:ext cx="9239003" cy="520287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-178130" y="-59378"/>
            <a:ext cx="9500260" cy="5391397"/>
          </a:xfrm>
          <a:prstGeom prst="rect">
            <a:avLst/>
          </a:prstGeom>
          <a:solidFill>
            <a:srgbClr val="FFFFFF">
              <a:alpha val="6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Oswald"/>
              <a:buNone/>
            </a:pPr>
            <a:r>
              <a:rPr lang="en-US" sz="5400" dirty="0">
                <a:solidFill>
                  <a:srgbClr val="3F3F3F"/>
                </a:solidFill>
                <a:latin typeface="Oswald"/>
                <a:sym typeface="Oswald"/>
              </a:rPr>
              <a:t>Group 2 Presentation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Oswald"/>
              <a:buNone/>
            </a:pPr>
            <a:endParaRPr lang="en-US" sz="2500" dirty="0">
              <a:solidFill>
                <a:srgbClr val="3F3F3F"/>
              </a:solidFill>
              <a:latin typeface="Oswald"/>
              <a:sym typeface="Oswa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Oswald"/>
              <a:buNone/>
            </a:pPr>
            <a:r>
              <a:rPr lang="en-US" sz="2400">
                <a:solidFill>
                  <a:srgbClr val="3F3F3F"/>
                </a:solidFill>
                <a:latin typeface="Oswald"/>
                <a:sym typeface="Oswald"/>
              </a:rPr>
              <a:t>ISM6205- Database </a:t>
            </a:r>
            <a:r>
              <a:rPr lang="en-US" sz="2400" dirty="0">
                <a:solidFill>
                  <a:srgbClr val="3F3F3F"/>
                </a:solidFill>
                <a:latin typeface="Oswald"/>
                <a:sym typeface="Oswald"/>
              </a:rPr>
              <a:t>Management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endParaRPr sz="5400" b="0" i="0" u="none" strike="noStrike" cap="none" dirty="0">
              <a:solidFill>
                <a:schemeClr val="bg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6" name="Google Shape;56;p13"/>
          <p:cNvSpPr>
            <a:spLocks noGrp="1"/>
          </p:cNvSpPr>
          <p:nvPr>
            <p:ph type="title"/>
          </p:nvPr>
        </p:nvSpPr>
        <p:spPr>
          <a:xfrm>
            <a:off x="1644835" y="3280798"/>
            <a:ext cx="5949327" cy="1088800"/>
          </a:xfrm>
          <a:prstGeom prst="snipRoundRect">
            <a:avLst>
              <a:gd name="adj1" fmla="val 16667"/>
              <a:gd name="adj2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2400"/>
            </a:pPr>
            <a:r>
              <a:rPr lang="en-US" sz="2000" dirty="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Kinnari Janakbhai Patel, Srivardhan Ranga, Corey Slayton, Paul Tamayo, Frantz-Michel Bataille, Joseph Camacho</a:t>
            </a:r>
            <a:br>
              <a:rPr lang="en-US" sz="2400" dirty="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</a:br>
            <a:br>
              <a:rPr lang="en-US" sz="2400" dirty="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</a:br>
            <a:br>
              <a:rPr lang="en-US" sz="2400" dirty="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</a:br>
            <a:endParaRPr lang="en-US" dirty="0"/>
          </a:p>
        </p:txBody>
      </p:sp>
      <p:sp>
        <p:nvSpPr>
          <p:cNvPr id="57" name="Google Shape;57;p13"/>
          <p:cNvSpPr/>
          <p:nvPr/>
        </p:nvSpPr>
        <p:spPr>
          <a:xfrm>
            <a:off x="358816" y="1053855"/>
            <a:ext cx="8299978" cy="2898862"/>
          </a:xfrm>
          <a:prstGeom prst="bracePair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C7FF89-8A78-084D-9119-29F48A4C58B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7" y="4369598"/>
            <a:ext cx="2244039" cy="412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t="4870" r="-129" b="10194"/>
          <a:stretch/>
        </p:blipFill>
        <p:spPr>
          <a:xfrm>
            <a:off x="0" y="253834"/>
            <a:ext cx="9239003" cy="520287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0" y="48995"/>
            <a:ext cx="9391357" cy="5451171"/>
          </a:xfrm>
          <a:prstGeom prst="rect">
            <a:avLst/>
          </a:prstGeom>
          <a:solidFill>
            <a:srgbClr val="FFFFFF">
              <a:alpha val="6784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endParaRPr sz="11500" b="0" i="0" u="none" strike="noStrike" cap="none" dirty="0">
              <a:solidFill>
                <a:srgbClr val="3F3F3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 amt="7000"/>
          </a:blip>
          <a:srcRect/>
          <a:stretch/>
        </p:blipFill>
        <p:spPr>
          <a:xfrm>
            <a:off x="-863793" y="1806356"/>
            <a:ext cx="3355587" cy="357929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80737" y="102432"/>
            <a:ext cx="8982525" cy="58110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88900" dist="76200" dir="2760000" algn="ctr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1" dirty="0">
                <a:solidFill>
                  <a:srgbClr val="FFFFFF"/>
                </a:solidFill>
              </a:rPr>
              <a:t>CANARY AUTO PARTS : Vendor Screen Design</a:t>
            </a:r>
            <a:endParaRPr lang="en-US" dirty="0"/>
          </a:p>
        </p:txBody>
      </p:sp>
      <p:sp>
        <p:nvSpPr>
          <p:cNvPr id="68" name="Google Shape;68;p14"/>
          <p:cNvSpPr/>
          <p:nvPr/>
        </p:nvSpPr>
        <p:spPr>
          <a:xfrm>
            <a:off x="163323" y="834934"/>
            <a:ext cx="931829" cy="386744"/>
          </a:xfrm>
          <a:prstGeom prst="homePlate">
            <a:avLst>
              <a:gd name="adj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Oswald"/>
              <a:buNone/>
            </a:pPr>
            <a:r>
              <a:rPr lang="en-US" b="1" dirty="0">
                <a:solidFill>
                  <a:srgbClr val="424242"/>
                </a:solidFill>
                <a:latin typeface="Oswald"/>
                <a:sym typeface="Oswald"/>
              </a:rPr>
              <a:t>VENDOR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DA4340-D888-7941-BBAA-FF2C440D9A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053061-66A6-4844-858C-2D3320DDF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1790" y="825653"/>
            <a:ext cx="7211578" cy="448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28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t="4870" r="-129" b="10194"/>
          <a:stretch/>
        </p:blipFill>
        <p:spPr>
          <a:xfrm>
            <a:off x="0" y="253834"/>
            <a:ext cx="9239003" cy="520287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-76178" y="-29426"/>
            <a:ext cx="9391357" cy="5451171"/>
          </a:xfrm>
          <a:prstGeom prst="rect">
            <a:avLst/>
          </a:prstGeom>
          <a:solidFill>
            <a:srgbClr val="FFFFFF">
              <a:alpha val="6784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endParaRPr sz="11500" b="0" i="0" u="none" strike="noStrike" cap="none" dirty="0">
              <a:solidFill>
                <a:srgbClr val="3F3F3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 amt="7000"/>
          </a:blip>
          <a:srcRect/>
          <a:stretch/>
        </p:blipFill>
        <p:spPr>
          <a:xfrm>
            <a:off x="-720558" y="1975392"/>
            <a:ext cx="3355587" cy="357929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80737" y="102432"/>
            <a:ext cx="8982525" cy="58110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88900" dist="76200" dir="2760000" algn="ctr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1" dirty="0">
                <a:solidFill>
                  <a:srgbClr val="FFFFFF"/>
                </a:solidFill>
              </a:rPr>
              <a:t>CANARY AUTO PARTS : Repair Shop Screen Design</a:t>
            </a:r>
            <a:endParaRPr lang="en-US" dirty="0"/>
          </a:p>
        </p:txBody>
      </p:sp>
      <p:sp>
        <p:nvSpPr>
          <p:cNvPr id="68" name="Google Shape;68;p14"/>
          <p:cNvSpPr/>
          <p:nvPr/>
        </p:nvSpPr>
        <p:spPr>
          <a:xfrm>
            <a:off x="80737" y="815390"/>
            <a:ext cx="1270629" cy="458700"/>
          </a:xfrm>
          <a:prstGeom prst="homePlate">
            <a:avLst>
              <a:gd name="adj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Oswald"/>
              <a:buNone/>
            </a:pPr>
            <a:r>
              <a:rPr lang="en-US" sz="1300" b="1" dirty="0">
                <a:solidFill>
                  <a:srgbClr val="424242"/>
                </a:solidFill>
                <a:latin typeface="Oswald"/>
                <a:sym typeface="Oswald"/>
              </a:rPr>
              <a:t>REPAIR SHOP</a:t>
            </a:r>
            <a:endParaRPr sz="13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5768D6-6C48-FF46-B7F4-D470E76C5A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D6463-F932-D541-A2D4-C71986DE4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542" y="844725"/>
            <a:ext cx="7028688" cy="437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640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t="4870" r="-129" b="10194"/>
          <a:stretch/>
        </p:blipFill>
        <p:spPr>
          <a:xfrm>
            <a:off x="0" y="253834"/>
            <a:ext cx="9239003" cy="520287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0" y="253834"/>
            <a:ext cx="9391357" cy="5451171"/>
          </a:xfrm>
          <a:prstGeom prst="rect">
            <a:avLst/>
          </a:prstGeom>
          <a:solidFill>
            <a:srgbClr val="FFFFFF">
              <a:alpha val="6784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endParaRPr sz="11500" b="0" i="0" u="none" strike="noStrike" cap="none" dirty="0">
              <a:solidFill>
                <a:srgbClr val="3F3F3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 amt="7000"/>
          </a:blip>
          <a:srcRect/>
          <a:stretch/>
        </p:blipFill>
        <p:spPr>
          <a:xfrm>
            <a:off x="5788413" y="2500023"/>
            <a:ext cx="3355587" cy="357929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80737" y="102432"/>
            <a:ext cx="8982525" cy="58110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88900" dist="76200" dir="2760000" algn="ctr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1" dirty="0">
                <a:solidFill>
                  <a:srgbClr val="FFFFFF"/>
                </a:solidFill>
              </a:rPr>
              <a:t>CANARY AUTO PARTS : SQL Queries (APEX)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56153E-2BC0-664C-BA6B-B6110514FC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19" name="Picture 1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81D839A-1258-864F-A351-5D14AC10FA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344958"/>
            <a:ext cx="5943600" cy="23101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76141A-2CEC-4740-8A74-EBF103CB7BE2}"/>
              </a:ext>
            </a:extLst>
          </p:cNvPr>
          <p:cNvSpPr txBox="1"/>
          <p:nvPr/>
        </p:nvSpPr>
        <p:spPr>
          <a:xfrm>
            <a:off x="914400" y="941832"/>
            <a:ext cx="3849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Product Page:</a:t>
            </a:r>
            <a:endParaRPr lang="en-US" dirty="0"/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0E824C6-9050-6D48-8B61-F1E5C98047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6596" y="3574393"/>
            <a:ext cx="5328920" cy="14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440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t="4870" r="-129" b="10194"/>
          <a:stretch/>
        </p:blipFill>
        <p:spPr>
          <a:xfrm>
            <a:off x="0" y="253834"/>
            <a:ext cx="9239003" cy="520287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0" y="253834"/>
            <a:ext cx="9391357" cy="5451171"/>
          </a:xfrm>
          <a:prstGeom prst="rect">
            <a:avLst/>
          </a:prstGeom>
          <a:solidFill>
            <a:srgbClr val="FFFFFF">
              <a:alpha val="6784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endParaRPr sz="11500" b="0" i="0" u="none" strike="noStrike" cap="none" dirty="0">
              <a:solidFill>
                <a:srgbClr val="3F3F3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 amt="7000"/>
          </a:blip>
          <a:srcRect/>
          <a:stretch/>
        </p:blipFill>
        <p:spPr>
          <a:xfrm>
            <a:off x="-1079666" y="1310371"/>
            <a:ext cx="3355587" cy="357929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80737" y="102432"/>
            <a:ext cx="8982525" cy="58110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88900" dist="76200" dir="2760000" algn="ctr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rgbClr val="FFFFFF"/>
              </a:buClr>
              <a:buSzPts val="2400"/>
            </a:pPr>
            <a:r>
              <a:rPr lang="en-US" sz="2400" b="1" dirty="0">
                <a:solidFill>
                  <a:srgbClr val="FFFFFF"/>
                </a:solidFill>
              </a:rPr>
              <a:t>CANARY AUTO PARTS : SQL Queries (APEX)</a:t>
            </a:r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56153E-2BC0-664C-BA6B-B6110514FC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AC440038-0FD3-F244-AE08-41125CE868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275" y="1144631"/>
            <a:ext cx="6318532" cy="2854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2FA537-5FDB-F942-A5FD-7B8538C9ABE6}"/>
              </a:ext>
            </a:extLst>
          </p:cNvPr>
          <p:cNvSpPr txBox="1"/>
          <p:nvPr/>
        </p:nvSpPr>
        <p:spPr>
          <a:xfrm>
            <a:off x="537075" y="834934"/>
            <a:ext cx="2779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Product Search Page: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E8C49E-00C9-CA4E-9A18-0F0EDE9083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127" y="4001301"/>
            <a:ext cx="4684149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72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t="4870" r="-129" b="10194"/>
          <a:stretch/>
        </p:blipFill>
        <p:spPr>
          <a:xfrm>
            <a:off x="0" y="253834"/>
            <a:ext cx="9239003" cy="520287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0" y="253834"/>
            <a:ext cx="9391357" cy="5451171"/>
          </a:xfrm>
          <a:prstGeom prst="rect">
            <a:avLst/>
          </a:prstGeom>
          <a:solidFill>
            <a:srgbClr val="FFFFFF">
              <a:alpha val="6784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endParaRPr sz="11500" b="0" i="0" u="none" strike="noStrike" cap="none" dirty="0">
              <a:solidFill>
                <a:srgbClr val="3F3F3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 amt="7000"/>
          </a:blip>
          <a:srcRect/>
          <a:stretch/>
        </p:blipFill>
        <p:spPr>
          <a:xfrm>
            <a:off x="-819889" y="1995699"/>
            <a:ext cx="3355587" cy="357929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80737" y="102432"/>
            <a:ext cx="8982525" cy="58110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88900" dist="76200" dir="2760000" algn="ctr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rgbClr val="FFFFFF"/>
              </a:buClr>
              <a:buSzPts val="2400"/>
            </a:pPr>
            <a:r>
              <a:rPr lang="en-US" sz="2400" b="1" dirty="0">
                <a:solidFill>
                  <a:srgbClr val="FFFFFF"/>
                </a:solidFill>
              </a:rPr>
              <a:t>CANARY AUTO PARTS : SQL Queries (APEX)</a:t>
            </a:r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56153E-2BC0-664C-BA6B-B6110514FC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8A55A55-FF65-EE40-B8D4-D871FFF608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768" y="1226510"/>
            <a:ext cx="5756689" cy="29332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445F86-C89D-7349-AA9E-4621CADCA89E}"/>
              </a:ext>
            </a:extLst>
          </p:cNvPr>
          <p:cNvSpPr txBox="1"/>
          <p:nvPr/>
        </p:nvSpPr>
        <p:spPr>
          <a:xfrm>
            <a:off x="448056" y="834934"/>
            <a:ext cx="3447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Vendor Sales by Customer Page: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444C4F-11CC-744C-B278-8B0DF17775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056" y="4159807"/>
            <a:ext cx="4123944" cy="103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36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t="4870" r="-129" b="10194"/>
          <a:stretch/>
        </p:blipFill>
        <p:spPr>
          <a:xfrm>
            <a:off x="0" y="253834"/>
            <a:ext cx="9239003" cy="520287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0" y="253834"/>
            <a:ext cx="9391357" cy="5451171"/>
          </a:xfrm>
          <a:prstGeom prst="rect">
            <a:avLst/>
          </a:prstGeom>
          <a:solidFill>
            <a:srgbClr val="FFFFFF">
              <a:alpha val="6784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endParaRPr sz="11500" b="0" i="0" u="none" strike="noStrike" cap="none" dirty="0">
              <a:solidFill>
                <a:srgbClr val="3F3F3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 amt="7000"/>
          </a:blip>
          <a:srcRect/>
          <a:stretch/>
        </p:blipFill>
        <p:spPr>
          <a:xfrm rot="20683239">
            <a:off x="6620987" y="2736408"/>
            <a:ext cx="3355587" cy="357929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80737" y="102432"/>
            <a:ext cx="8982525" cy="58110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88900" dist="76200" dir="2760000" algn="ctr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1" dirty="0">
                <a:solidFill>
                  <a:srgbClr val="FFFFFF"/>
                </a:solidFill>
              </a:rPr>
              <a:t>Conclusion</a:t>
            </a:r>
            <a:endParaRPr lang="en-US" dirty="0"/>
          </a:p>
        </p:txBody>
      </p:sp>
      <p:sp>
        <p:nvSpPr>
          <p:cNvPr id="68" name="Google Shape;68;p14"/>
          <p:cNvSpPr/>
          <p:nvPr/>
        </p:nvSpPr>
        <p:spPr>
          <a:xfrm>
            <a:off x="80737" y="780423"/>
            <a:ext cx="1684055" cy="458700"/>
          </a:xfrm>
          <a:prstGeom prst="homePlate">
            <a:avLst>
              <a:gd name="adj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Oswald"/>
              <a:buNone/>
            </a:pPr>
            <a:r>
              <a:rPr lang="en-US" b="1" dirty="0">
                <a:solidFill>
                  <a:srgbClr val="424242"/>
                </a:solidFill>
                <a:latin typeface="Oswald"/>
                <a:sym typeface="Oswald"/>
              </a:rPr>
              <a:t>Lessons Learned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56153E-2BC0-664C-BA6B-B6110514FC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9B1A7D-4E49-5840-A6BE-7F6930CEE5E9}"/>
              </a:ext>
            </a:extLst>
          </p:cNvPr>
          <p:cNvSpPr txBox="1"/>
          <p:nvPr/>
        </p:nvSpPr>
        <p:spPr>
          <a:xfrm>
            <a:off x="713232" y="1388626"/>
            <a:ext cx="7159752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Learned the skills required to design and create a database according to business rules and need for referential integrity</a:t>
            </a:r>
          </a:p>
          <a:p>
            <a:pPr>
              <a:lnSpc>
                <a:spcPct val="150000"/>
              </a:lnSpc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Improved teamwork skills required to translate database from MySQL to Oracle DBMS</a:t>
            </a:r>
          </a:p>
          <a:p>
            <a:pPr lvl="0">
              <a:lnSpc>
                <a:spcPct val="150000"/>
              </a:lnSpc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Gained some application development skills which are required to connect many users to our database and provide as much business value added as possible</a:t>
            </a:r>
          </a:p>
          <a:p>
            <a:pPr lvl="0">
              <a:lnSpc>
                <a:spcPct val="150000"/>
              </a:lnSpc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Developed our ability to think critically as a team through the complex problems required for IT project success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37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t="4870" r="-129" b="10194"/>
          <a:stretch/>
        </p:blipFill>
        <p:spPr>
          <a:xfrm>
            <a:off x="0" y="253834"/>
            <a:ext cx="9239003" cy="520287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0" y="253834"/>
            <a:ext cx="9391357" cy="5451171"/>
          </a:xfrm>
          <a:prstGeom prst="rect">
            <a:avLst/>
          </a:prstGeom>
          <a:solidFill>
            <a:srgbClr val="FFFFFF">
              <a:alpha val="6784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endParaRPr sz="11500" b="0" i="0" u="none" strike="noStrike" cap="none" dirty="0">
              <a:solidFill>
                <a:srgbClr val="3F3F3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 amt="7000"/>
          </a:blip>
          <a:srcRect/>
          <a:stretch/>
        </p:blipFill>
        <p:spPr>
          <a:xfrm rot="20683239">
            <a:off x="6620987" y="2736408"/>
            <a:ext cx="3355587" cy="357929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80737" y="102432"/>
            <a:ext cx="8982525" cy="58110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88900" dist="76200" dir="2760000" algn="ctr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1" dirty="0">
                <a:solidFill>
                  <a:srgbClr val="FFFFFF"/>
                </a:solidFill>
              </a:rPr>
              <a:t>Conclusion</a:t>
            </a:r>
            <a:endParaRPr lang="en-US" dirty="0"/>
          </a:p>
        </p:txBody>
      </p:sp>
      <p:sp>
        <p:nvSpPr>
          <p:cNvPr id="68" name="Google Shape;68;p14"/>
          <p:cNvSpPr/>
          <p:nvPr/>
        </p:nvSpPr>
        <p:spPr>
          <a:xfrm>
            <a:off x="80737" y="780423"/>
            <a:ext cx="1684055" cy="458700"/>
          </a:xfrm>
          <a:prstGeom prst="homePlate">
            <a:avLst>
              <a:gd name="adj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Oswald"/>
              <a:buNone/>
            </a:pPr>
            <a:r>
              <a:rPr lang="en-US" b="1" dirty="0">
                <a:solidFill>
                  <a:srgbClr val="424242"/>
                </a:solidFill>
                <a:latin typeface="Oswald"/>
                <a:sym typeface="Oswald"/>
              </a:rPr>
              <a:t>Lessons Learned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56153E-2BC0-664C-BA6B-B6110514FC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9B1A7D-4E49-5840-A6BE-7F6930CEE5E9}"/>
              </a:ext>
            </a:extLst>
          </p:cNvPr>
          <p:cNvSpPr txBox="1"/>
          <p:nvPr/>
        </p:nvSpPr>
        <p:spPr>
          <a:xfrm>
            <a:off x="713232" y="1388626"/>
            <a:ext cx="7159752" cy="4078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Using the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INNER JOIN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syntax allowed the project to achieve its first goal allowing all matching data to be presented seamlessly and provide thorough information</a:t>
            </a:r>
          </a:p>
          <a:p>
            <a:pPr fontAlgn="base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DATEDIFF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can be used for integrating a subscription system by providing days till a subscription renews</a:t>
            </a:r>
          </a:p>
          <a:p>
            <a:pPr fontAlgn="base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Indexes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coupled with views, allow for faster response times from the queried data base</a:t>
            </a:r>
          </a:p>
          <a:p>
            <a:pPr fontAlgn="base">
              <a:lnSpc>
                <a:spcPct val="200000"/>
              </a:lnSpc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cloud database was eventually needed forcing the need for all syntax to be compatible with IDEs that function with cloud databases (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ie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Oracle)</a:t>
            </a:r>
          </a:p>
          <a:p>
            <a:pPr fontAlgn="base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amount of complex queries must be reduced in order to decrease the possibility of errors, accomplishing goal two.</a:t>
            </a:r>
          </a:p>
          <a:p>
            <a:pPr>
              <a:lnSpc>
                <a:spcPct val="150000"/>
              </a:lnSpc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434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t="4870" r="-129" b="10194"/>
          <a:stretch/>
        </p:blipFill>
        <p:spPr>
          <a:xfrm>
            <a:off x="0" y="253834"/>
            <a:ext cx="9239003" cy="520287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0" y="46742"/>
            <a:ext cx="9391357" cy="5451171"/>
          </a:xfrm>
          <a:prstGeom prst="rect">
            <a:avLst/>
          </a:prstGeom>
          <a:solidFill>
            <a:srgbClr val="FFFFFF">
              <a:alpha val="6784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endParaRPr sz="11500" b="0" i="0" u="none" strike="noStrike" cap="none" dirty="0">
              <a:solidFill>
                <a:srgbClr val="3F3F3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 amt="7000"/>
          </a:blip>
          <a:srcRect/>
          <a:stretch/>
        </p:blipFill>
        <p:spPr>
          <a:xfrm>
            <a:off x="5883416" y="2252627"/>
            <a:ext cx="3355587" cy="357929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80737" y="102432"/>
            <a:ext cx="8982525" cy="58110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88900" dist="76200" dir="2760000" algn="ctr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1" dirty="0">
                <a:solidFill>
                  <a:srgbClr val="FFFFFF"/>
                </a:solidFill>
              </a:rPr>
              <a:t>Conclusion: Screen Demos</a:t>
            </a:r>
            <a:endParaRPr lang="en-US" dirty="0"/>
          </a:p>
        </p:txBody>
      </p:sp>
      <p:sp>
        <p:nvSpPr>
          <p:cNvPr id="68" name="Google Shape;68;p14"/>
          <p:cNvSpPr/>
          <p:nvPr/>
        </p:nvSpPr>
        <p:spPr>
          <a:xfrm>
            <a:off x="80737" y="834934"/>
            <a:ext cx="2931056" cy="458700"/>
          </a:xfrm>
          <a:prstGeom prst="homePlate">
            <a:avLst>
              <a:gd name="adj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Oswald"/>
              <a:buNone/>
            </a:pPr>
            <a:r>
              <a:rPr lang="en-US" b="1" dirty="0">
                <a:solidFill>
                  <a:srgbClr val="424242"/>
                </a:solidFill>
                <a:latin typeface="Oswald"/>
                <a:sym typeface="Oswald"/>
              </a:rPr>
              <a:t>Links to Access the Screens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56153E-2BC0-664C-BA6B-B6110514FC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8C1121-130D-0F40-B3BA-9C8F5EB52714}"/>
              </a:ext>
            </a:extLst>
          </p:cNvPr>
          <p:cNvSpPr txBox="1"/>
          <p:nvPr/>
        </p:nvSpPr>
        <p:spPr>
          <a:xfrm>
            <a:off x="765544" y="1541721"/>
            <a:ext cx="7559749" cy="46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UI Screens Designs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Canary Auto Parts (Screen Designs)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7A5163-2936-4D44-8A02-4E0818F38D1D}"/>
              </a:ext>
            </a:extLst>
          </p:cNvPr>
          <p:cNvSpPr txBox="1"/>
          <p:nvPr/>
        </p:nvSpPr>
        <p:spPr>
          <a:xfrm>
            <a:off x="765544" y="2151823"/>
            <a:ext cx="5337545" cy="1324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Oracle APEX implementation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 Canary Auto Parts (Oracle APEX)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User: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Corey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Password: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CanaryAuto21</a:t>
            </a:r>
          </a:p>
        </p:txBody>
      </p:sp>
    </p:spTree>
    <p:extLst>
      <p:ext uri="{BB962C8B-B14F-4D97-AF65-F5344CB8AC3E}">
        <p14:creationId xmlns:p14="http://schemas.microsoft.com/office/powerpoint/2010/main" val="2427011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t="4870" r="-129" b="10194"/>
          <a:stretch/>
        </p:blipFill>
        <p:spPr>
          <a:xfrm>
            <a:off x="-1" y="-59378"/>
            <a:ext cx="9239003" cy="520287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-153518" y="-247897"/>
            <a:ext cx="9500260" cy="5391397"/>
          </a:xfrm>
          <a:prstGeom prst="rect">
            <a:avLst/>
          </a:prstGeom>
          <a:solidFill>
            <a:srgbClr val="FFFFFF">
              <a:alpha val="6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Oswald"/>
              <a:buNone/>
            </a:pPr>
            <a:r>
              <a:rPr lang="en-US" sz="5400" dirty="0">
                <a:solidFill>
                  <a:srgbClr val="3F3F3F"/>
                </a:solidFill>
                <a:latin typeface="Oswald"/>
                <a:sym typeface="Oswald"/>
              </a:rPr>
              <a:t>THANK YOU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2400" dirty="0">
                <a:solidFill>
                  <a:srgbClr val="3F3F3F"/>
                </a:solidFill>
                <a:latin typeface="Oswald"/>
                <a:ea typeface="Oswald"/>
                <a:cs typeface="Oswald"/>
                <a:sym typeface="Oswald"/>
              </a:rPr>
              <a:t>-Team Canary</a:t>
            </a:r>
            <a:r>
              <a:rPr lang="en-US" sz="2400" b="0" i="0" u="none" strike="noStrike" cap="none" dirty="0">
                <a:solidFill>
                  <a:srgbClr val="3F3F3F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sz="2400" b="0" i="0" u="none" strike="noStrike" cap="none" dirty="0">
              <a:solidFill>
                <a:srgbClr val="3F3F3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358816" y="1053855"/>
            <a:ext cx="8299978" cy="2898862"/>
          </a:xfrm>
          <a:prstGeom prst="bracePair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C7FF89-8A78-084D-9119-29F48A4C58B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361" y="3845479"/>
            <a:ext cx="3065051" cy="5915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3523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t="4870" r="-129" b="10194"/>
          <a:stretch/>
        </p:blipFill>
        <p:spPr>
          <a:xfrm>
            <a:off x="0" y="253834"/>
            <a:ext cx="9239003" cy="520287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0" y="253834"/>
            <a:ext cx="9482328" cy="5300853"/>
          </a:xfrm>
          <a:prstGeom prst="rect">
            <a:avLst/>
          </a:prstGeom>
          <a:solidFill>
            <a:srgbClr val="FFFFFF">
              <a:alpha val="6784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endParaRPr sz="11500" b="0" i="0" u="none" strike="noStrike" cap="none" dirty="0">
              <a:solidFill>
                <a:srgbClr val="3F3F3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 amt="7000"/>
          </a:blip>
          <a:srcRect/>
          <a:stretch/>
        </p:blipFill>
        <p:spPr>
          <a:xfrm>
            <a:off x="5883416" y="2371931"/>
            <a:ext cx="3355587" cy="357929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61475" y="240985"/>
            <a:ext cx="8982525" cy="58110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88900" dist="76200" dir="2760000" algn="ctr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1" dirty="0">
                <a:solidFill>
                  <a:srgbClr val="FFFFFF"/>
                </a:solidFill>
              </a:rPr>
              <a:t>CANARY AUTO PARTS  </a:t>
            </a:r>
            <a:endParaRPr lang="en-US" dirty="0"/>
          </a:p>
        </p:txBody>
      </p:sp>
      <p:sp>
        <p:nvSpPr>
          <p:cNvPr id="68" name="Google Shape;68;p14"/>
          <p:cNvSpPr/>
          <p:nvPr/>
        </p:nvSpPr>
        <p:spPr>
          <a:xfrm>
            <a:off x="161475" y="920060"/>
            <a:ext cx="1123521" cy="458700"/>
          </a:xfrm>
          <a:prstGeom prst="homePlate">
            <a:avLst>
              <a:gd name="adj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Oswald"/>
              <a:buNone/>
            </a:pPr>
            <a:r>
              <a:rPr lang="en-US" b="1" dirty="0">
                <a:solidFill>
                  <a:srgbClr val="424242"/>
                </a:solidFill>
                <a:latin typeface="Oswald"/>
                <a:sym typeface="Oswald"/>
              </a:rPr>
              <a:t>CONTENTS</a:t>
            </a:r>
            <a:endParaRPr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378FBA-94BF-5B49-8D8E-C87243AF33DA}"/>
              </a:ext>
            </a:extLst>
          </p:cNvPr>
          <p:cNvSpPr txBox="1"/>
          <p:nvPr/>
        </p:nvSpPr>
        <p:spPr>
          <a:xfrm>
            <a:off x="723235" y="1486439"/>
            <a:ext cx="7872125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050" b="1" dirty="0">
                <a:latin typeface="Calibri" panose="020F0502020204030204" pitchFamily="34" charset="0"/>
                <a:cs typeface="Calibri" panose="020F0502020204030204" pitchFamily="34" charset="0"/>
              </a:rPr>
              <a:t>Meet the Team                                     ……………………………………………..………………………………............................................................... 3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050" b="1" dirty="0">
                <a:latin typeface="Calibri" panose="020F0502020204030204" pitchFamily="34" charset="0"/>
                <a:cs typeface="Calibri" panose="020F0502020204030204" pitchFamily="34" charset="0"/>
              </a:rPr>
              <a:t>Introduction  (CARS4ALL)                     ……………………………………………..…………………………………………………………………………………......... 4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050" b="1" dirty="0">
                <a:latin typeface="Calibri" panose="020F0502020204030204" pitchFamily="34" charset="0"/>
                <a:cs typeface="Calibri" panose="020F0502020204030204" pitchFamily="34" charset="0"/>
              </a:rPr>
              <a:t>Business Features                                    ……………………………………………..……………………………………………............................................. 6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050" b="1" dirty="0">
                <a:latin typeface="Calibri" panose="020F0502020204030204" pitchFamily="34" charset="0"/>
                <a:cs typeface="Calibri" panose="020F0502020204030204" pitchFamily="34" charset="0"/>
              </a:rPr>
              <a:t>Business Rules                                         ……………………………………………..………………………………………………........................................... 7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050" b="1" dirty="0">
                <a:latin typeface="Calibri" panose="020F0502020204030204" pitchFamily="34" charset="0"/>
                <a:cs typeface="Calibri" panose="020F0502020204030204" pitchFamily="34" charset="0"/>
              </a:rPr>
              <a:t>ER Diagram                                            .………………………………………………..…………………………………....................................................... 8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050" b="1" dirty="0">
                <a:latin typeface="Calibri" panose="020F0502020204030204" pitchFamily="34" charset="0"/>
                <a:cs typeface="Calibri" panose="020F0502020204030204" pitchFamily="34" charset="0"/>
              </a:rPr>
              <a:t>Application UI Design Screens         …………………………….................................................................................................................. 9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050" b="1" dirty="0">
                <a:latin typeface="Calibri" panose="020F0502020204030204" pitchFamily="34" charset="0"/>
                <a:cs typeface="Calibri" panose="020F0502020204030204" pitchFamily="34" charset="0"/>
              </a:rPr>
              <a:t>SQL Queries for Screens (APEX)                    ….…………………............................................................................................................ 12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050" b="1" dirty="0">
                <a:latin typeface="Calibri" panose="020F0502020204030204" pitchFamily="34" charset="0"/>
                <a:cs typeface="Calibri" panose="020F0502020204030204" pitchFamily="34" charset="0"/>
              </a:rPr>
              <a:t>Conclusion                                      ……………………………………………………………………………………………………………………………………………….15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050" b="1" dirty="0">
                <a:latin typeface="Calibri" panose="020F0502020204030204" pitchFamily="34" charset="0"/>
                <a:cs typeface="Calibri" panose="020F0502020204030204" pitchFamily="34" charset="0"/>
              </a:rPr>
              <a:t>Oracle APEX Demo                       ……………………………………………………………………………………………………………………………………………….17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05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E90D44-63F0-EF4A-AC4D-60378BEE25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t="4870" r="-129" b="10194"/>
          <a:stretch/>
        </p:blipFill>
        <p:spPr>
          <a:xfrm>
            <a:off x="0" y="253834"/>
            <a:ext cx="9239003" cy="520287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-76178" y="253834"/>
            <a:ext cx="9391357" cy="5451171"/>
          </a:xfrm>
          <a:prstGeom prst="rect">
            <a:avLst/>
          </a:prstGeom>
          <a:solidFill>
            <a:srgbClr val="FFFFFF">
              <a:alpha val="6784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endParaRPr sz="11500" b="0" i="0" u="none" strike="noStrike" cap="none" dirty="0">
              <a:solidFill>
                <a:srgbClr val="3F3F3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 amt="7000"/>
          </a:blip>
          <a:srcRect/>
          <a:stretch/>
        </p:blipFill>
        <p:spPr>
          <a:xfrm rot="10040570">
            <a:off x="7017582" y="1789242"/>
            <a:ext cx="3307279" cy="358119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80737" y="102432"/>
            <a:ext cx="8982525" cy="58110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88900" dist="76200" dir="2760000" algn="ctr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1" dirty="0">
                <a:solidFill>
                  <a:srgbClr val="FFFFFF"/>
                </a:solidFill>
              </a:rPr>
              <a:t>PROJECT CARS4ALL : MEET THE TEAM</a:t>
            </a:r>
            <a:endParaRPr lang="en-US" dirty="0"/>
          </a:p>
        </p:txBody>
      </p:sp>
      <p:sp>
        <p:nvSpPr>
          <p:cNvPr id="9" name="Google Shape;68;p14">
            <a:extLst>
              <a:ext uri="{FF2B5EF4-FFF2-40B4-BE49-F238E27FC236}">
                <a16:creationId xmlns:a16="http://schemas.microsoft.com/office/drawing/2014/main" id="{BFF35A2F-0518-7946-B450-AACA20351E3D}"/>
              </a:ext>
            </a:extLst>
          </p:cNvPr>
          <p:cNvSpPr/>
          <p:nvPr/>
        </p:nvSpPr>
        <p:spPr>
          <a:xfrm>
            <a:off x="80737" y="762676"/>
            <a:ext cx="1336583" cy="458700"/>
          </a:xfrm>
          <a:prstGeom prst="homePlate">
            <a:avLst>
              <a:gd name="adj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Oswald"/>
              <a:buNone/>
            </a:pPr>
            <a:r>
              <a:rPr lang="en-US" b="1" dirty="0">
                <a:solidFill>
                  <a:srgbClr val="424242"/>
                </a:solidFill>
                <a:latin typeface="Oswald"/>
                <a:sym typeface="Oswald"/>
              </a:rPr>
              <a:t>Team Canary  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5BD2D3-349C-BE48-8D74-BF704DF5BC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B5FE48-93B0-A648-B449-8F95BBA98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008" y="1211534"/>
            <a:ext cx="1080262" cy="10772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24234E-0E6A-344E-8656-A44A2AE3181A}"/>
              </a:ext>
            </a:extLst>
          </p:cNvPr>
          <p:cNvSpPr txBox="1"/>
          <p:nvPr/>
        </p:nvSpPr>
        <p:spPr>
          <a:xfrm>
            <a:off x="1021417" y="2306719"/>
            <a:ext cx="14904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Frantz-Michel Bataille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Team Lead</a:t>
            </a:r>
            <a:endParaRPr lang="en-US" sz="1100" b="1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68CD86-4DB0-F14D-A574-86AE96F58F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7160" y="1169451"/>
            <a:ext cx="1123321" cy="10987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DBAD6B-1C6B-7C42-83F0-E48C1474E6AB}"/>
              </a:ext>
            </a:extLst>
          </p:cNvPr>
          <p:cNvSpPr txBox="1"/>
          <p:nvPr/>
        </p:nvSpPr>
        <p:spPr>
          <a:xfrm>
            <a:off x="3273422" y="2286928"/>
            <a:ext cx="14904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Paul Tamayo</a:t>
            </a:r>
          </a:p>
          <a:p>
            <a:pPr algn="ctr"/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Design Lead</a:t>
            </a:r>
            <a:endParaRPr lang="en-US" sz="11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89FFA9-F9AB-EF4B-B642-F67242E44D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8950" y="3300734"/>
            <a:ext cx="1014984" cy="9743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C32AABE-7642-3242-A45E-407406455B6A}"/>
              </a:ext>
            </a:extLst>
          </p:cNvPr>
          <p:cNvSpPr txBox="1"/>
          <p:nvPr/>
        </p:nvSpPr>
        <p:spPr>
          <a:xfrm>
            <a:off x="5838671" y="4370609"/>
            <a:ext cx="14904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Joseph Camacho</a:t>
            </a:r>
          </a:p>
          <a:p>
            <a:pPr algn="ctr"/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SQL Guru</a:t>
            </a:r>
            <a:endParaRPr lang="en-US" sz="11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6F5CE6-5C3C-6349-AAD5-F0649C138F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0613" y="1200780"/>
            <a:ext cx="1123321" cy="10987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CD56A47-54A3-074E-AA1E-621D0BD59FEF}"/>
              </a:ext>
            </a:extLst>
          </p:cNvPr>
          <p:cNvSpPr txBox="1"/>
          <p:nvPr/>
        </p:nvSpPr>
        <p:spPr>
          <a:xfrm>
            <a:off x="5625752" y="2299503"/>
            <a:ext cx="17221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Corey Slayton</a:t>
            </a:r>
          </a:p>
          <a:p>
            <a:pPr algn="ctr"/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Design Lead</a:t>
            </a:r>
          </a:p>
          <a:p>
            <a:pPr algn="ctr"/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 Application Design Lead</a:t>
            </a:r>
          </a:p>
          <a:p>
            <a:pPr algn="ctr"/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Tester</a:t>
            </a:r>
            <a:endParaRPr lang="en-US" sz="11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433416B-1E7F-9B4B-B8CE-0B0ACC82A7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6926" y="3164599"/>
            <a:ext cx="1134426" cy="106898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997D55B-F29C-5448-BE1B-069154910338}"/>
              </a:ext>
            </a:extLst>
          </p:cNvPr>
          <p:cNvSpPr txBox="1"/>
          <p:nvPr/>
        </p:nvSpPr>
        <p:spPr>
          <a:xfrm>
            <a:off x="979206" y="4321212"/>
            <a:ext cx="15941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Kinnari Janakbhai Patel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Design Lead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Tester</a:t>
            </a:r>
            <a:endParaRPr lang="en-US" sz="1100" b="1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F11E53-318F-3846-AF26-8F5BDB5EB7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25505" y="3211223"/>
            <a:ext cx="1092915" cy="106898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270A177-365E-9F43-BFA7-AD015C982CFF}"/>
              </a:ext>
            </a:extLst>
          </p:cNvPr>
          <p:cNvSpPr txBox="1"/>
          <p:nvPr/>
        </p:nvSpPr>
        <p:spPr>
          <a:xfrm>
            <a:off x="3474912" y="4355907"/>
            <a:ext cx="159410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Srivardhan Ranga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Design Lead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SQL Guru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708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t="4870" r="-129" b="10194"/>
          <a:stretch/>
        </p:blipFill>
        <p:spPr>
          <a:xfrm>
            <a:off x="0" y="253834"/>
            <a:ext cx="9239003" cy="520287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0" y="0"/>
            <a:ext cx="9391357" cy="5451171"/>
          </a:xfrm>
          <a:prstGeom prst="rect">
            <a:avLst/>
          </a:prstGeom>
          <a:solidFill>
            <a:srgbClr val="FFFFFF">
              <a:alpha val="6784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endParaRPr sz="11500" b="0" i="0" u="none" strike="noStrike" cap="none" dirty="0">
              <a:solidFill>
                <a:srgbClr val="3F3F3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 amt="7000"/>
          </a:blip>
          <a:srcRect/>
          <a:stretch/>
        </p:blipFill>
        <p:spPr>
          <a:xfrm>
            <a:off x="5883416" y="2288718"/>
            <a:ext cx="3355587" cy="357929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80737" y="102432"/>
            <a:ext cx="8982525" cy="58110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88900" dist="76200" dir="2760000" algn="ctr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1" dirty="0">
                <a:solidFill>
                  <a:srgbClr val="FFFFFF"/>
                </a:solidFill>
              </a:rPr>
              <a:t>PROJECT : CARS4ALL </a:t>
            </a:r>
            <a:endParaRPr lang="en-US" dirty="0"/>
          </a:p>
        </p:txBody>
      </p:sp>
      <p:sp>
        <p:nvSpPr>
          <p:cNvPr id="68" name="Google Shape;68;p14"/>
          <p:cNvSpPr/>
          <p:nvPr/>
        </p:nvSpPr>
        <p:spPr>
          <a:xfrm>
            <a:off x="184284" y="1055095"/>
            <a:ext cx="1545904" cy="458700"/>
          </a:xfrm>
          <a:prstGeom prst="homePlate">
            <a:avLst>
              <a:gd name="adj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Oswald"/>
              <a:buNone/>
            </a:pPr>
            <a:r>
              <a:rPr lang="en-US" b="1" dirty="0">
                <a:solidFill>
                  <a:srgbClr val="424242"/>
                </a:solidFill>
                <a:latin typeface="Oswald"/>
                <a:sym typeface="Oswald"/>
              </a:rPr>
              <a:t>INTRODUCTION </a:t>
            </a:r>
            <a:endParaRPr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BA6039-04A2-2747-A906-4A509D1691EC}"/>
              </a:ext>
            </a:extLst>
          </p:cNvPr>
          <p:cNvSpPr txBox="1"/>
          <p:nvPr/>
        </p:nvSpPr>
        <p:spPr>
          <a:xfrm>
            <a:off x="640079" y="1676803"/>
            <a:ext cx="7614532" cy="472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Canary Auto Parts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is 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a premium</a:t>
            </a:r>
            <a:r>
              <a:rPr lang="en-US"/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new database service for several small auto repair shops and vendors in </a:t>
            </a:r>
            <a:r>
              <a:rPr lang="en-US" b="1" i="1" dirty="0">
                <a:latin typeface="Calibri" panose="020F0502020204030204" pitchFamily="34" charset="0"/>
                <a:cs typeface="Calibri" panose="020F0502020204030204" pitchFamily="34" charset="0"/>
              </a:rPr>
              <a:t>United States</a:t>
            </a:r>
            <a:r>
              <a:rPr lang="en-US" dirty="0"/>
              <a:t>. 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It is a </a:t>
            </a:r>
            <a:r>
              <a:rPr lang="en-US" b="1" i="1" dirty="0">
                <a:latin typeface="Calibri" panose="020F0502020204030204" pitchFamily="34" charset="0"/>
                <a:cs typeface="Calibri" panose="020F0502020204030204" pitchFamily="34" charset="0"/>
              </a:rPr>
              <a:t>subscription-based platform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that generates revenue by connecting Customers and Vendors seamlessly</a:t>
            </a:r>
          </a:p>
          <a:p>
            <a:pPr>
              <a:lnSpc>
                <a:spcPct val="150000"/>
              </a:lnSpc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Several </a:t>
            </a:r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</a:rPr>
              <a:t>business problem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 developed within the company’s value chain due to their inability to analyze and manage their capital resources effectively because the business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did not have any </a:t>
            </a:r>
            <a:r>
              <a:rPr lang="en-US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Online Transaction Processing (OTLP) System.</a:t>
            </a:r>
            <a:endParaRPr 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3" fontAlgn="base"/>
            <a:endParaRPr lang="en-US" dirty="0"/>
          </a:p>
          <a:p>
            <a:pPr lvl="0" fontAlgn="base"/>
            <a:endParaRPr lang="en-US" dirty="0"/>
          </a:p>
          <a:p>
            <a:pPr lvl="4" fontAlgn="base"/>
            <a:endParaRPr lang="en-US" dirty="0"/>
          </a:p>
          <a:p>
            <a:pPr lvl="0" fontAlgn="base"/>
            <a:r>
              <a:rPr lang="en-US" dirty="0"/>
              <a:t>						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2AD63C-CC83-E24F-B27A-0EA9020D53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15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t="4870" r="-129" b="10194"/>
          <a:stretch/>
        </p:blipFill>
        <p:spPr>
          <a:xfrm>
            <a:off x="0" y="253834"/>
            <a:ext cx="9239003" cy="520287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-123679" y="253834"/>
            <a:ext cx="9391357" cy="5451171"/>
          </a:xfrm>
          <a:prstGeom prst="rect">
            <a:avLst/>
          </a:prstGeom>
          <a:solidFill>
            <a:srgbClr val="FFFFFF">
              <a:alpha val="6784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endParaRPr sz="11500" b="0" i="0" u="none" strike="noStrike" cap="none" dirty="0">
              <a:solidFill>
                <a:srgbClr val="3F3F3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 amt="7000"/>
          </a:blip>
          <a:srcRect/>
          <a:stretch/>
        </p:blipFill>
        <p:spPr>
          <a:xfrm>
            <a:off x="5812139" y="2188580"/>
            <a:ext cx="3355587" cy="357929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80737" y="102432"/>
            <a:ext cx="8982525" cy="58110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88900" dist="76200" dir="2760000" algn="ctr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1" dirty="0">
                <a:solidFill>
                  <a:srgbClr val="FFFFFF"/>
                </a:solidFill>
              </a:rPr>
              <a:t>MAIN FOCUS: Online Transaction Processing System</a:t>
            </a:r>
            <a:endParaRPr lang="en-US" dirty="0"/>
          </a:p>
        </p:txBody>
      </p:sp>
      <p:sp>
        <p:nvSpPr>
          <p:cNvPr id="68" name="Google Shape;68;p14"/>
          <p:cNvSpPr/>
          <p:nvPr/>
        </p:nvSpPr>
        <p:spPr>
          <a:xfrm>
            <a:off x="80737" y="753149"/>
            <a:ext cx="2630032" cy="385411"/>
          </a:xfrm>
          <a:prstGeom prst="homePlate">
            <a:avLst>
              <a:gd name="adj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Oswald"/>
              <a:buNone/>
            </a:pPr>
            <a:r>
              <a:rPr lang="en-US" sz="1200" b="1" dirty="0">
                <a:solidFill>
                  <a:srgbClr val="424242"/>
                </a:solidFill>
                <a:latin typeface="Oswald"/>
                <a:sym typeface="Oswald"/>
              </a:rPr>
              <a:t>SOLUTION FOR CANARY AUTO PARTS </a:t>
            </a:r>
            <a:endParaRPr sz="1200" b="1" dirty="0"/>
          </a:p>
        </p:txBody>
      </p:sp>
      <p:pic>
        <p:nvPicPr>
          <p:cNvPr id="7" name="Google Shape;590;p29">
            <a:extLst>
              <a:ext uri="{FF2B5EF4-FFF2-40B4-BE49-F238E27FC236}">
                <a16:creationId xmlns:a16="http://schemas.microsoft.com/office/drawing/2014/main" id="{3325C3ED-F9F5-B746-BF5B-14995CBBE297}"/>
              </a:ext>
            </a:extLst>
          </p:cNvPr>
          <p:cNvPicPr preferRelativeResize="0"/>
          <p:nvPr/>
        </p:nvPicPr>
        <p:blipFill rotWithShape="1">
          <a:blip r:embed="rId5">
            <a:alphaModFix amt="64000"/>
          </a:blip>
          <a:srcRect/>
          <a:stretch/>
        </p:blipFill>
        <p:spPr>
          <a:xfrm>
            <a:off x="2678021" y="1479633"/>
            <a:ext cx="3459611" cy="3030036"/>
          </a:xfrm>
          <a:prstGeom prst="rect">
            <a:avLst/>
          </a:prstGeom>
          <a:noFill/>
          <a:ln>
            <a:noFill/>
          </a:ln>
          <a:effectLst>
            <a:outerShdw sx="1000" sy="1000" algn="ctr" rotWithShape="0">
              <a:srgbClr val="000000"/>
            </a:outerShdw>
          </a:effectLst>
        </p:spPr>
      </p:pic>
      <p:sp>
        <p:nvSpPr>
          <p:cNvPr id="9" name="Google Shape;589;p29">
            <a:extLst>
              <a:ext uri="{FF2B5EF4-FFF2-40B4-BE49-F238E27FC236}">
                <a16:creationId xmlns:a16="http://schemas.microsoft.com/office/drawing/2014/main" id="{36D9EF81-51E9-7342-B039-98FA26FFFD3F}"/>
              </a:ext>
            </a:extLst>
          </p:cNvPr>
          <p:cNvSpPr txBox="1"/>
          <p:nvPr/>
        </p:nvSpPr>
        <p:spPr>
          <a:xfrm>
            <a:off x="210688" y="4148357"/>
            <a:ext cx="250008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400"/>
              <a:buFont typeface="Oswald"/>
              <a:buNone/>
            </a:pPr>
            <a:r>
              <a:rPr lang="en-US" sz="1400" b="0" i="0" u="none" strike="noStrike" cap="none" dirty="0">
                <a:solidFill>
                  <a:srgbClr val="3B3B3B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-US" sz="1400" b="1" i="0" u="none" strike="noStrike" cap="none" dirty="0">
                <a:solidFill>
                  <a:srgbClr val="3B3B3B"/>
                </a:solidFill>
                <a:latin typeface="Oswald"/>
                <a:ea typeface="Oswald"/>
                <a:cs typeface="Oswald"/>
                <a:sym typeface="Oswald"/>
              </a:rPr>
              <a:t>Reduce resources required for Sales </a:t>
            </a:r>
            <a:endParaRPr b="1" dirty="0"/>
          </a:p>
        </p:txBody>
      </p:sp>
      <p:sp>
        <p:nvSpPr>
          <p:cNvPr id="10" name="Google Shape;589;p29">
            <a:extLst>
              <a:ext uri="{FF2B5EF4-FFF2-40B4-BE49-F238E27FC236}">
                <a16:creationId xmlns:a16="http://schemas.microsoft.com/office/drawing/2014/main" id="{823DB84B-C749-DF40-A0ED-153E4B5571E3}"/>
              </a:ext>
            </a:extLst>
          </p:cNvPr>
          <p:cNvSpPr txBox="1"/>
          <p:nvPr/>
        </p:nvSpPr>
        <p:spPr>
          <a:xfrm>
            <a:off x="5799193" y="2024276"/>
            <a:ext cx="250008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400"/>
              <a:buFont typeface="Oswald"/>
              <a:buNone/>
            </a:pPr>
            <a:r>
              <a:rPr lang="en-US" b="1" dirty="0">
                <a:solidFill>
                  <a:srgbClr val="3B3B3B"/>
                </a:solidFill>
                <a:latin typeface="Oswald"/>
                <a:sym typeface="Oswald"/>
              </a:rPr>
              <a:t>Increase Analytical ability</a:t>
            </a:r>
            <a:endParaRPr b="1" dirty="0"/>
          </a:p>
        </p:txBody>
      </p:sp>
      <p:sp>
        <p:nvSpPr>
          <p:cNvPr id="11" name="Google Shape;589;p29">
            <a:extLst>
              <a:ext uri="{FF2B5EF4-FFF2-40B4-BE49-F238E27FC236}">
                <a16:creationId xmlns:a16="http://schemas.microsoft.com/office/drawing/2014/main" id="{DC1DBA1C-6FDC-714D-BE71-EBE8000EC7E0}"/>
              </a:ext>
            </a:extLst>
          </p:cNvPr>
          <p:cNvSpPr txBox="1"/>
          <p:nvPr/>
        </p:nvSpPr>
        <p:spPr>
          <a:xfrm>
            <a:off x="5935283" y="4196017"/>
            <a:ext cx="250008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400"/>
              <a:buFont typeface="Oswald"/>
              <a:buNone/>
            </a:pPr>
            <a:r>
              <a:rPr lang="en-US" b="1" dirty="0">
                <a:solidFill>
                  <a:srgbClr val="3B3B3B"/>
                </a:solidFill>
                <a:latin typeface="Oswald"/>
                <a:sym typeface="Oswald"/>
              </a:rPr>
              <a:t>Increase Forecasting ability</a:t>
            </a:r>
            <a:endParaRPr lang="en-US" b="1" dirty="0"/>
          </a:p>
        </p:txBody>
      </p:sp>
      <p:sp>
        <p:nvSpPr>
          <p:cNvPr id="12" name="Google Shape;589;p29">
            <a:extLst>
              <a:ext uri="{FF2B5EF4-FFF2-40B4-BE49-F238E27FC236}">
                <a16:creationId xmlns:a16="http://schemas.microsoft.com/office/drawing/2014/main" id="{60AC510E-29A5-E34D-8E76-27D9A1795E26}"/>
              </a:ext>
            </a:extLst>
          </p:cNvPr>
          <p:cNvSpPr txBox="1"/>
          <p:nvPr/>
        </p:nvSpPr>
        <p:spPr>
          <a:xfrm>
            <a:off x="1366142" y="1418991"/>
            <a:ext cx="250008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algn="ctr">
              <a:buClr>
                <a:srgbClr val="3B3B3B"/>
              </a:buClr>
              <a:buSzPts val="1400"/>
            </a:pPr>
            <a:r>
              <a:rPr lang="en-US" sz="1400" b="1" i="0" u="none" strike="noStrike" cap="none" dirty="0">
                <a:solidFill>
                  <a:srgbClr val="3B3B3B"/>
                </a:solidFill>
                <a:latin typeface="Oswald"/>
                <a:ea typeface="Oswald"/>
                <a:cs typeface="Oswald"/>
                <a:sym typeface="Oswald"/>
              </a:rPr>
              <a:t>Improve Quality </a:t>
            </a:r>
          </a:p>
          <a:p>
            <a:pPr marL="228600" lvl="0" algn="ctr">
              <a:buClr>
                <a:srgbClr val="3B3B3B"/>
              </a:buClr>
              <a:buSzPts val="1400"/>
            </a:pPr>
            <a:r>
              <a:rPr lang="en-US" sz="1400" b="1" i="0" u="none" strike="noStrike" cap="none" dirty="0">
                <a:solidFill>
                  <a:srgbClr val="3B3B3B"/>
                </a:solidFill>
                <a:latin typeface="Oswald"/>
                <a:ea typeface="Oswald"/>
                <a:cs typeface="Oswald"/>
                <a:sym typeface="Oswald"/>
              </a:rPr>
              <a:t>Management </a:t>
            </a:r>
            <a:endParaRPr b="1" dirty="0">
              <a:latin typeface="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59FF2B-6E9A-5A4C-A119-DF3A74FC99F9}"/>
              </a:ext>
            </a:extLst>
          </p:cNvPr>
          <p:cNvSpPr/>
          <p:nvPr/>
        </p:nvSpPr>
        <p:spPr>
          <a:xfrm>
            <a:off x="3704054" y="2944038"/>
            <a:ext cx="18279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7" name="Google Shape;591;p29">
            <a:extLst>
              <a:ext uri="{FF2B5EF4-FFF2-40B4-BE49-F238E27FC236}">
                <a16:creationId xmlns:a16="http://schemas.microsoft.com/office/drawing/2014/main" id="{305BBE1E-823A-1C40-A0C8-B75007531924}"/>
              </a:ext>
            </a:extLst>
          </p:cNvPr>
          <p:cNvSpPr txBox="1"/>
          <p:nvPr/>
        </p:nvSpPr>
        <p:spPr>
          <a:xfrm>
            <a:off x="3480423" y="2836023"/>
            <a:ext cx="1827909" cy="738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Oswald"/>
              <a:buNone/>
            </a:pPr>
            <a:r>
              <a:rPr lang="en-US" sz="2500" b="1" dirty="0">
                <a:solidFill>
                  <a:srgbClr val="FF0000"/>
                </a:solidFill>
                <a:latin typeface="Oswald"/>
                <a:sym typeface="Oswald"/>
              </a:rPr>
              <a:t>OLTP System</a:t>
            </a:r>
            <a:r>
              <a:rPr lang="en-US" sz="2000" b="1" dirty="0">
                <a:solidFill>
                  <a:srgbClr val="424242"/>
                </a:solidFill>
                <a:latin typeface="Oswald"/>
                <a:sym typeface="Oswald"/>
              </a:rPr>
              <a:t> </a:t>
            </a: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E57A7A-0E20-E344-AFA0-04011FD915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772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t="4870" r="-129" b="10194"/>
          <a:stretch/>
        </p:blipFill>
        <p:spPr>
          <a:xfrm>
            <a:off x="0" y="253834"/>
            <a:ext cx="9239003" cy="520287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0" y="248293"/>
            <a:ext cx="9391357" cy="5451171"/>
          </a:xfrm>
          <a:prstGeom prst="rect">
            <a:avLst/>
          </a:prstGeom>
          <a:solidFill>
            <a:srgbClr val="FFFFFF">
              <a:alpha val="6784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endParaRPr sz="11500" b="0" i="0" u="none" strike="noStrike" cap="none" dirty="0">
              <a:solidFill>
                <a:srgbClr val="3F3F3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 amt="7000"/>
          </a:blip>
          <a:srcRect/>
          <a:stretch/>
        </p:blipFill>
        <p:spPr>
          <a:xfrm rot="21022661">
            <a:off x="6545759" y="1945269"/>
            <a:ext cx="3355587" cy="357929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80737" y="253834"/>
            <a:ext cx="8982525" cy="58110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88900" dist="76200" dir="2760000" algn="ctr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1" dirty="0">
                <a:solidFill>
                  <a:srgbClr val="FFFFFF"/>
                </a:solidFill>
              </a:rPr>
              <a:t>FEATURES OFFERED BY </a:t>
            </a:r>
            <a:r>
              <a:rPr lang="en-US" sz="2400" b="1">
                <a:solidFill>
                  <a:srgbClr val="FFFFFF"/>
                </a:solidFill>
              </a:rPr>
              <a:t>CanaryAuto Database</a:t>
            </a:r>
            <a:endParaRPr lang="en-US" dirty="0"/>
          </a:p>
        </p:txBody>
      </p:sp>
      <p:sp>
        <p:nvSpPr>
          <p:cNvPr id="68" name="Google Shape;68;p14"/>
          <p:cNvSpPr/>
          <p:nvPr/>
        </p:nvSpPr>
        <p:spPr>
          <a:xfrm>
            <a:off x="184283" y="1055095"/>
            <a:ext cx="2601447" cy="458700"/>
          </a:xfrm>
          <a:prstGeom prst="homePlate">
            <a:avLst>
              <a:gd name="adj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Oswald"/>
              <a:buNone/>
            </a:pPr>
            <a:r>
              <a:rPr lang="en-US" b="1" dirty="0">
                <a:solidFill>
                  <a:srgbClr val="424242"/>
                </a:solidFill>
                <a:latin typeface="Oswald"/>
                <a:sym typeface="Oswald"/>
              </a:rPr>
              <a:t>Important Business Features   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3CA560-E473-D049-B5C4-2A0284011D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1CFB77-455D-C249-ADF9-49CA560B4E5D}"/>
              </a:ext>
            </a:extLst>
          </p:cNvPr>
          <p:cNvSpPr txBox="1"/>
          <p:nvPr/>
        </p:nvSpPr>
        <p:spPr>
          <a:xfrm>
            <a:off x="384048" y="1664209"/>
            <a:ext cx="7653528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Customers will be 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able to purchase specific parts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for specific brand and car (make/model) 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from multiple vend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ors &amp; 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check the availability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of the part they are looking for</a:t>
            </a:r>
          </a:p>
          <a:p>
            <a:pPr marL="285750" lvl="0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Vendors will be able to post all their stock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that’s available for repairs shops to able to select from</a:t>
            </a:r>
          </a:p>
          <a:p>
            <a:pPr marL="285750" lvl="0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CanaryAuto database moving into the Oracle cloud will 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increase its performance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and enable more 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Repair Shops and Vendors to connect easily through an APEX application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Application usage 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data can be captured and analyzed to provide insight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on Repair Shops and Vendors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captured can be 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transformed into business intelligence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Business intelligence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enables managers to 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make data driven decisions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increasing operational efficiency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256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t="4870" r="-129" b="10194"/>
          <a:stretch/>
        </p:blipFill>
        <p:spPr>
          <a:xfrm>
            <a:off x="0" y="253834"/>
            <a:ext cx="9239003" cy="520287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0" y="0"/>
            <a:ext cx="9391357" cy="5451171"/>
          </a:xfrm>
          <a:prstGeom prst="rect">
            <a:avLst/>
          </a:prstGeom>
          <a:solidFill>
            <a:srgbClr val="FFFFFF">
              <a:alpha val="6784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endParaRPr sz="11500" b="0" i="0" u="none" strike="noStrike" cap="none" dirty="0">
              <a:solidFill>
                <a:srgbClr val="3F3F3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 amt="7000"/>
          </a:blip>
          <a:srcRect/>
          <a:stretch/>
        </p:blipFill>
        <p:spPr>
          <a:xfrm>
            <a:off x="6222502" y="2415493"/>
            <a:ext cx="3355587" cy="357929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80737" y="102432"/>
            <a:ext cx="8982525" cy="58110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88900" dist="76200" dir="2760000" algn="ctr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1" dirty="0">
                <a:solidFill>
                  <a:srgbClr val="FFFFFF"/>
                </a:solidFill>
              </a:rPr>
              <a:t>CANARY AUTO PARTS </a:t>
            </a:r>
            <a:endParaRPr lang="en-US" dirty="0"/>
          </a:p>
        </p:txBody>
      </p:sp>
      <p:sp>
        <p:nvSpPr>
          <p:cNvPr id="68" name="Google Shape;68;p14"/>
          <p:cNvSpPr/>
          <p:nvPr/>
        </p:nvSpPr>
        <p:spPr>
          <a:xfrm>
            <a:off x="184283" y="1055095"/>
            <a:ext cx="2601447" cy="458700"/>
          </a:xfrm>
          <a:prstGeom prst="homePlate">
            <a:avLst>
              <a:gd name="adj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Oswald"/>
              <a:buNone/>
            </a:pPr>
            <a:r>
              <a:rPr lang="en-US" b="1" dirty="0">
                <a:solidFill>
                  <a:srgbClr val="424242"/>
                </a:solidFill>
                <a:latin typeface="Oswald"/>
                <a:sym typeface="Oswald"/>
              </a:rPr>
              <a:t>Most Important Business Rules   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3CA560-E473-D049-B5C4-2A0284011D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25B9B3-2E45-104E-A7E0-5561E10847EF}"/>
              </a:ext>
            </a:extLst>
          </p:cNvPr>
          <p:cNvSpPr txBox="1"/>
          <p:nvPr/>
        </p:nvSpPr>
        <p:spPr>
          <a:xfrm>
            <a:off x="595728" y="1739703"/>
            <a:ext cx="6943061" cy="3376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Repair Shops and Vendors are constrained to the </a:t>
            </a:r>
            <a:r>
              <a:rPr lang="en-US" sz="1300" b="1" i="1" dirty="0">
                <a:latin typeface="Calibri" panose="020F0502020204030204" pitchFamily="34" charset="0"/>
                <a:cs typeface="Calibri" panose="020F0502020204030204" pitchFamily="34" charset="0"/>
              </a:rPr>
              <a:t>United States only</a:t>
            </a: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For security purposes, when the </a:t>
            </a:r>
            <a:r>
              <a:rPr lang="en-US" sz="1300" b="1" i="1" dirty="0">
                <a:latin typeface="Calibri" panose="020F0502020204030204" pitchFamily="34" charset="0"/>
                <a:cs typeface="Calibri" panose="020F0502020204030204" pitchFamily="34" charset="0"/>
              </a:rPr>
              <a:t>repair shop is deleted</a:t>
            </a: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, all their </a:t>
            </a:r>
            <a:r>
              <a:rPr lang="en-US" sz="1300" b="1" i="1" dirty="0">
                <a:latin typeface="Calibri" panose="020F0502020204030204" pitchFamily="34" charset="0"/>
                <a:cs typeface="Calibri" panose="020F0502020204030204" pitchFamily="34" charset="0"/>
              </a:rPr>
              <a:t>saved credit card information should also be deleted. 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If a </a:t>
            </a:r>
            <a:r>
              <a:rPr lang="en-US" sz="1300" b="1" i="1" dirty="0">
                <a:latin typeface="Calibri" panose="020F0502020204030204" pitchFamily="34" charset="0"/>
                <a:cs typeface="Calibri" panose="020F0502020204030204" pitchFamily="34" charset="0"/>
              </a:rPr>
              <a:t>cart is deleted </a:t>
            </a: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all the </a:t>
            </a:r>
            <a:r>
              <a:rPr lang="en-US" sz="1300" b="1" i="1" dirty="0">
                <a:latin typeface="Calibri" panose="020F0502020204030204" pitchFamily="34" charset="0"/>
                <a:cs typeface="Calibri" panose="020F0502020204030204" pitchFamily="34" charset="0"/>
              </a:rPr>
              <a:t>items associated</a:t>
            </a: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00" b="1" i="1" dirty="0">
                <a:latin typeface="Calibri" panose="020F0502020204030204" pitchFamily="34" charset="0"/>
                <a:cs typeface="Calibri" panose="020F0502020204030204" pitchFamily="34" charset="0"/>
              </a:rPr>
              <a:t>with that cart should also be deleted</a:t>
            </a: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When a </a:t>
            </a:r>
            <a:r>
              <a:rPr lang="en-US" sz="1300" b="1" i="1" dirty="0">
                <a:latin typeface="Calibri" panose="020F0502020204030204" pitchFamily="34" charset="0"/>
                <a:cs typeface="Calibri" panose="020F0502020204030204" pitchFamily="34" charset="0"/>
              </a:rPr>
              <a:t>vendor is deleted </a:t>
            </a: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from the system, all the </a:t>
            </a:r>
            <a:r>
              <a:rPr lang="en-US" sz="1300" b="1" i="1" dirty="0">
                <a:latin typeface="Calibri" panose="020F0502020204030204" pitchFamily="34" charset="0"/>
                <a:cs typeface="Calibri" panose="020F0502020204030204" pitchFamily="34" charset="0"/>
              </a:rPr>
              <a:t>stock listed by that vendor should also be deleted.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Vendor must have Cart Items 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“In-Stock” to place in cart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If a </a:t>
            </a:r>
            <a:r>
              <a:rPr lang="en-US" sz="1300" b="1" i="1" dirty="0">
                <a:latin typeface="Calibri" panose="020F0502020204030204" pitchFamily="34" charset="0"/>
                <a:cs typeface="Calibri" panose="020F0502020204030204" pitchFamily="34" charset="0"/>
              </a:rPr>
              <a:t>part is in stock</a:t>
            </a: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, it </a:t>
            </a:r>
            <a:r>
              <a:rPr lang="en-US" sz="1300" b="1" i="1" dirty="0">
                <a:latin typeface="Calibri" panose="020F0502020204030204" pitchFamily="34" charset="0"/>
                <a:cs typeface="Calibri" panose="020F0502020204030204" pitchFamily="34" charset="0"/>
              </a:rPr>
              <a:t>cannot be deleted from the parts catalog</a:t>
            </a: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Once all items are selected, </a:t>
            </a:r>
            <a:r>
              <a:rPr lang="en-US" sz="1300" b="1" i="1" dirty="0">
                <a:latin typeface="Calibri" panose="020F0502020204030204" pitchFamily="34" charset="0"/>
                <a:cs typeface="Calibri" panose="020F0502020204030204" pitchFamily="34" charset="0"/>
              </a:rPr>
              <a:t>repair shops can place an order for the auto parts in the cart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Cart Items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are 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restricted to Parts</a:t>
            </a:r>
          </a:p>
          <a:p>
            <a:pPr lvl="0" fontAlgn="base"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381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t="4870" r="-129" b="10194"/>
          <a:stretch/>
        </p:blipFill>
        <p:spPr>
          <a:xfrm>
            <a:off x="0" y="253834"/>
            <a:ext cx="9239003" cy="520287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-123679" y="253834"/>
            <a:ext cx="9391357" cy="5451171"/>
          </a:xfrm>
          <a:prstGeom prst="rect">
            <a:avLst/>
          </a:prstGeom>
          <a:solidFill>
            <a:srgbClr val="FFFFFF">
              <a:alpha val="6784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endParaRPr sz="11500" b="0" i="0" u="none" strike="noStrike" cap="none" dirty="0">
              <a:solidFill>
                <a:srgbClr val="3F3F3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80737" y="102432"/>
            <a:ext cx="8982525" cy="58110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88900" dist="76200" dir="2760000" algn="ctr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1" dirty="0">
                <a:solidFill>
                  <a:srgbClr val="FFFFFF"/>
                </a:solidFill>
              </a:rPr>
              <a:t>CANARY AUTO PARTS : ER Model </a:t>
            </a:r>
            <a:endParaRPr lang="en-US" dirty="0"/>
          </a:p>
        </p:txBody>
      </p:sp>
      <p:sp>
        <p:nvSpPr>
          <p:cNvPr id="68" name="Google Shape;68;p14"/>
          <p:cNvSpPr/>
          <p:nvPr/>
        </p:nvSpPr>
        <p:spPr>
          <a:xfrm>
            <a:off x="80737" y="743439"/>
            <a:ext cx="998255" cy="262402"/>
          </a:xfrm>
          <a:prstGeom prst="homePlate">
            <a:avLst>
              <a:gd name="adj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Oswald"/>
              <a:buNone/>
            </a:pPr>
            <a:r>
              <a:rPr lang="en-US" b="1" dirty="0">
                <a:solidFill>
                  <a:srgbClr val="424242"/>
                </a:solidFill>
                <a:latin typeface="Oswald"/>
                <a:sym typeface="Oswald"/>
              </a:rPr>
              <a:t>ER Model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96A8C6-F2C1-8B49-8A2E-598895552E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A6CBB6-499A-BB4A-B2E6-61CB7AE64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576" y="1065748"/>
            <a:ext cx="8614846" cy="359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777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t="4870" r="-129" b="10194"/>
          <a:stretch/>
        </p:blipFill>
        <p:spPr>
          <a:xfrm>
            <a:off x="0" y="253834"/>
            <a:ext cx="9239003" cy="520287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-76178" y="86684"/>
            <a:ext cx="9391357" cy="5451171"/>
          </a:xfrm>
          <a:prstGeom prst="rect">
            <a:avLst/>
          </a:prstGeom>
          <a:solidFill>
            <a:srgbClr val="FFFFFF">
              <a:alpha val="6784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endParaRPr sz="11500" b="0" i="0" u="none" strike="noStrike" cap="none" dirty="0">
              <a:solidFill>
                <a:srgbClr val="3F3F3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 amt="7000"/>
          </a:blip>
          <a:srcRect/>
          <a:stretch/>
        </p:blipFill>
        <p:spPr>
          <a:xfrm>
            <a:off x="-720558" y="1975392"/>
            <a:ext cx="3355587" cy="357929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80737" y="102432"/>
            <a:ext cx="8982525" cy="58110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88900" dist="76200" dir="2760000" algn="ctr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1" dirty="0">
                <a:solidFill>
                  <a:srgbClr val="FFFFFF"/>
                </a:solidFill>
              </a:rPr>
              <a:t>CANARY AUTO PARTS : Login Screen Design </a:t>
            </a:r>
            <a:endParaRPr lang="en-US" dirty="0"/>
          </a:p>
        </p:txBody>
      </p:sp>
      <p:sp>
        <p:nvSpPr>
          <p:cNvPr id="68" name="Google Shape;68;p14"/>
          <p:cNvSpPr/>
          <p:nvPr/>
        </p:nvSpPr>
        <p:spPr>
          <a:xfrm>
            <a:off x="194916" y="834934"/>
            <a:ext cx="783279" cy="458700"/>
          </a:xfrm>
          <a:prstGeom prst="homePlate">
            <a:avLst>
              <a:gd name="adj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Oswald"/>
              <a:buNone/>
            </a:pPr>
            <a:r>
              <a:rPr lang="en-US" b="1" dirty="0">
                <a:solidFill>
                  <a:srgbClr val="424242"/>
                </a:solidFill>
                <a:latin typeface="Oswald"/>
                <a:sym typeface="Oswald"/>
              </a:rPr>
              <a:t>LOGIN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26C271-FC7A-094F-B0E9-E2F604FF8D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5A0A00-BA03-224E-891E-8D6D17479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8235" y="834934"/>
            <a:ext cx="7076069" cy="440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78714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944</TotalTime>
  <Words>800</Words>
  <Application>Microsoft Macintosh PowerPoint</Application>
  <PresentationFormat>On-screen Show (16:9)</PresentationFormat>
  <Paragraphs>135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Oswald</vt:lpstr>
      <vt:lpstr>simple-light-2</vt:lpstr>
      <vt:lpstr>Kinnari Janakbhai Patel, Srivardhan Ranga, Corey Slayton, Paul Tamayo, Frantz-Michel Bataille, Joseph Camacho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Kinnari Janakbhai Patel ISM6205 – Database Management  </dc:title>
  <cp:lastModifiedBy>Kinnari Patel</cp:lastModifiedBy>
  <cp:revision>37</cp:revision>
  <dcterms:modified xsi:type="dcterms:W3CDTF">2021-10-09T02:49:09Z</dcterms:modified>
</cp:coreProperties>
</file>